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82" r:id="rId19"/>
    <p:sldId id="283" r:id="rId20"/>
    <p:sldId id="284" r:id="rId21"/>
    <p:sldId id="286" r:id="rId22"/>
    <p:sldId id="276" r:id="rId23"/>
    <p:sldId id="278" r:id="rId24"/>
    <p:sldId id="280" r:id="rId25"/>
    <p:sldId id="273" r:id="rId26"/>
    <p:sldId id="291" r:id="rId27"/>
    <p:sldId id="292" r:id="rId28"/>
    <p:sldId id="288" r:id="rId29"/>
    <p:sldId id="289" r:id="rId30"/>
    <p:sldId id="274" r:id="rId31"/>
    <p:sldId id="305" r:id="rId32"/>
    <p:sldId id="306" r:id="rId33"/>
    <p:sldId id="315" r:id="rId34"/>
    <p:sldId id="307" r:id="rId35"/>
    <p:sldId id="293" r:id="rId36"/>
    <p:sldId id="295" r:id="rId37"/>
    <p:sldId id="297" r:id="rId38"/>
    <p:sldId id="299" r:id="rId39"/>
    <p:sldId id="301" r:id="rId40"/>
    <p:sldId id="303" r:id="rId41"/>
    <p:sldId id="311" r:id="rId42"/>
    <p:sldId id="312" r:id="rId43"/>
    <p:sldId id="313" r:id="rId44"/>
    <p:sldId id="314" r:id="rId45"/>
    <p:sldId id="304" r:id="rId46"/>
    <p:sldId id="308" r:id="rId47"/>
    <p:sldId id="309" r:id="rId48"/>
    <p:sldId id="310" r:id="rId49"/>
    <p:sldId id="31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618"/>
    <a:srgbClr val="993300"/>
    <a:srgbClr val="FF0066"/>
    <a:srgbClr val="6B1552"/>
    <a:srgbClr val="CC0099"/>
    <a:srgbClr val="FF3300"/>
    <a:srgbClr val="7C0421"/>
    <a:srgbClr val="426D0D"/>
    <a:srgbClr val="518610"/>
    <a:srgbClr val="021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7B94DD-7A79-4161-ABCF-F392660EDB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82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alog-nalog.ru/uchet_os_i_nma/pbu_601_uchet_osnovnyh_sredstv_nyuansy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businesscom.biz/biblio/ebooks/economics/ch2/image003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14401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ДИСЦИПЛИНА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КОРПОРАТИВНЫЕ ФИНАНСЫ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ТЕМА 4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–АКТИВЫ КОРПОРАЦИИ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часов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ВОПРОСЫ: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и классификация активов</a:t>
            </a:r>
          </a:p>
          <a:p>
            <a:pPr marL="514350" indent="-514350" algn="just">
              <a:buAutoNum type="arabicPeriod"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Внеоборотные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активы: состав и структура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средства корпораций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Оборотные активы корпорации</a:t>
            </a:r>
          </a:p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по теме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466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Таким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образом,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АМОРТИЗАЦИЯ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это процесс постепенного перенесения</a:t>
            </a:r>
          </a:p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стоимости средств труда по мере их износа на производимую продукцию,</a:t>
            </a:r>
          </a:p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превращения в денежную форму и накопления ресурсов для последующего</a:t>
            </a:r>
          </a:p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воспроизводства основных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8681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641" y="18864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АМОРТИЗАЦИОННЫЕ ОТЧИСЛЕНИЯ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денежная форма перенесенной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продукт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части стоимости основных средств. Это целевой источник</a:t>
            </a:r>
          </a:p>
          <a:p>
            <a:pPr algn="just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 инвестиционного процесса.</a:t>
            </a:r>
          </a:p>
          <a:p>
            <a:pPr algn="just"/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амортизационных отчислений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зависит от срока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полезного использования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средств и нематериальных активов.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ПОЛЕЗНОГО ИСПОЛЬЗОВАНИЯ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период, в течении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которого использование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объекта основных средств может приносить доход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Начисление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амортизации основных средств производится до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полного погашения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объекта либо списания этого объекта с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баланса вследствие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выбытия или по другой причине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6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404664"/>
            <a:ext cx="7848872" cy="5400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НАЧИСЛЕНИЯ АМОРТИЗАЦИИ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СРЕДСТВ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линейный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пропорционально объему продукции (работ) 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уменьшаемого остатка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 сумме чисел лет срока полезного использования </a:t>
            </a:r>
          </a:p>
          <a:p>
            <a:pPr algn="just"/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Помни: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Применение одного из способов начисления амортизации по группе однородных объектов производится в течение всего срока полезного использования объектов учета, входящих в эту группу. 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отчетного года амортизация начисляется ежемесячно, независимо от применяемого способа начисления в размере 1/12 годовой суммы.  </a:t>
            </a:r>
          </a:p>
          <a:p>
            <a:pPr algn="ctr"/>
            <a:r>
              <a:rPr lang="ru-RU" dirty="0" smtClean="0"/>
              <a:t>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4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404664"/>
            <a:ext cx="7848872" cy="5400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НАЧИСЛЕНИЯ АМОРТИЗАЦИИ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НМА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линейный</a:t>
            </a:r>
            <a:endParaRPr lang="ru-RU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уменьшаемого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остатка </a:t>
            </a:r>
            <a:endParaRPr lang="ru-RU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списания стоимости пропорционально объему продукции (работ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Помни: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способа определения амортизации НМА производится организацией, исходя из расчета ожидаемого поступления будущих экономических выгод от использования актива, включая финансовый результат от возможной продажи данного актива. В том случае, когда расчет ожидаемого поступления будущих экономических выгод от использования НМА не является надежным, размер амортизационных отчислений по такому активу определяется линейным способом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3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ЛИНЕЙНЫЙ СПОСОБ НАЧИСЛЕНИЯ АМОРТИЗАЦИИ </a:t>
            </a: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СРЕДСТВ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предполагает </a:t>
            </a:r>
            <a:r>
              <a:rPr lang="ru-RU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равномерное начисление амортизации в течение срока полезного использования объекта </a:t>
            </a:r>
            <a:r>
              <a:rPr lang="ru-RU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97088" y="282947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Годовая сумма амортизации = первоначальная стоимость 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срок полезного использования 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СПОСОБЕ </a:t>
            </a:r>
            <a:r>
              <a:rPr lang="ru-RU" sz="2000" b="1" i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СПИСАНИЯ СТОИМОСТИ ОСНОВНОГО СРЕДСТВА ПРОПОРЦИОНАЛЬНО ОБЪЕМУ ПРОДУКЦИИ </a:t>
            </a:r>
            <a:r>
              <a:rPr lang="ru-RU" sz="20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(РАБОТ) </a:t>
            </a:r>
            <a:r>
              <a:rPr lang="ru-RU" sz="20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начисление амортизации производится, исходя из натурального показателя объема продукции (работ) в отчетном периоде и соотношения первоначальной стоимости объекта основных средств и предполагаемого объема продукции (работ) за весь срок полезного использования объекта основных средств. </a:t>
            </a:r>
            <a:endParaRPr lang="ru-RU" sz="2000" b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амортизации за j-й месяц срока полезного использования рассчитывается по </a:t>
            </a: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</a:p>
          <a:p>
            <a:pPr algn="just"/>
            <a:endParaRPr lang="ru-RU" sz="20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амортизации за j - й месяц =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первоначальная стоимость * (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факт.объем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j - й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 (в 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натур.измер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: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Оюъем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 за весь срок полезного исп. (в 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натур.измер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3312"/>
            <a:ext cx="849694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УМЕНЬШАЕМОГО ОСТАТКА НАЧИСЛЕНИЯ АМОРТИЗАЦИИ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прием, позволяющий  измерять стоимость имущества, если соответствующие объекты характеризуются неравномерной отдачей в течение всего срока службы.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этом весь свой потенциал это имущество показывает в первые годы после покупки. Например, это актуально для цифровой техники, которая способна морально устареть через пару лет после приобретения. Ее цена спустя годы будет несравнима с первоначальной, хотя эксплуатационные характеристики могут остаться теми же.</a:t>
            </a:r>
          </a:p>
          <a:p>
            <a:pPr algn="just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применения для амортизации способа уменьшаемого остатка в бухучете определена п. 18 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ПБУ 6/01 «Учет основных средств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»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 На х Ку /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  <a:p>
            <a:pPr algn="ctr" fontAlgn="base"/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Сост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 остаточная стоимость основного средства на начало периода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года, месяца);</a:t>
            </a: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норма амортизации объекта, рассчитываемая по формуле: 1 / срок полезного использования х 100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Ку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коэффициент ускорения, установленный организацией.</a:t>
            </a:r>
          </a:p>
          <a:p>
            <a:pPr algn="just"/>
            <a:endParaRPr lang="ru-RU" sz="24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2013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</a:t>
            </a:r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СПОСОБА СПИСАНИЯ СТОИМОСТИ ОСНОВНОГО СРЕДСТВА ПО СУММЕ ЧИСЕЛ ЛЕТ СРОКА ПОЛЕЗНОГО ИСПОЛЬЗОВАНИЯ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годовая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амортизации за i-й год срока полезного использования рассчитывается по формуле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Годовая сумма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аммортизации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первоначальной стоимости * (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колич.лет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конца срока полезного использования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сумма чисел лет срока полезного использования)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способ позволяет </a:t>
            </a:r>
            <a:r>
              <a:rPr lang="ru-RU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списать большую часть стоимости в первые годы эксплуатации. Но в отличие от способа уменьшаемого остатка – позволяет списать стоимость полностью.</a:t>
            </a:r>
          </a:p>
        </p:txBody>
      </p:sp>
    </p:spTree>
    <p:extLst>
      <p:ext uri="{BB962C8B-B14F-4D97-AF65-F5344CB8AC3E}">
        <p14:creationId xmlns:p14="http://schemas.microsoft.com/office/powerpoint/2010/main" val="19934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2788"/>
          </a:xfrm>
          <a:prstGeom prst="rect">
            <a:avLst/>
          </a:prstGeo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6B1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целей налогообложения используют два метода начисления амортизации основных средств </a:t>
            </a:r>
            <a:endParaRPr lang="ru-RU" altLang="ru-RU" b="1" dirty="0" smtClean="0">
              <a:solidFill>
                <a:srgbClr val="6B15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259 </a:t>
            </a:r>
            <a: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 РФ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 algn="just">
              <a:buFontTx/>
              <a:buAutoNum type="arabicPeriod"/>
            </a:pPr>
            <a:r>
              <a:rPr lang="ru-RU" altLang="ru-RU" dirty="0">
                <a:solidFill>
                  <a:srgbClr val="7C04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линейный;</a:t>
            </a:r>
          </a:p>
          <a:p>
            <a:pPr marL="0" indent="0" algn="just">
              <a:buFontTx/>
              <a:buAutoNum type="arabicPeriod"/>
            </a:pPr>
            <a:r>
              <a:rPr lang="ru-RU" altLang="ru-RU" dirty="0">
                <a:solidFill>
                  <a:srgbClr val="7C04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нелинейный.</a:t>
            </a:r>
          </a:p>
          <a:p>
            <a:pPr marL="0" indent="0" algn="ctr">
              <a:buFontTx/>
              <a:buNone/>
            </a:pPr>
            <a:r>
              <a:rPr lang="ru-RU" altLang="ru-RU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Выбранный метод начисления амортизации для целей налогообложения следует закрепить в учетной политике. Переход с линейного метода на нелинейный возможен с начала нового года. </a:t>
            </a:r>
            <a:endParaRPr lang="ru-RU" altLang="ru-RU" i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Обратный </a:t>
            </a:r>
            <a:r>
              <a:rPr lang="ru-RU" altLang="ru-RU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можно осуществлять один раз </a:t>
            </a:r>
            <a:endParaRPr lang="ru-RU" altLang="ru-RU" i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пять лет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8308" name="Picture 4" descr="1323350283_taxe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2" y="4581128"/>
            <a:ext cx="2192172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47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1.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И КЛАССИФИКАЦИЯ АКТИВОВ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56792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Выделяют два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подхода к определению активов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0338" y="2780928"/>
            <a:ext cx="4003670" cy="20162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подход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способ размещения и использования финансовых ресурсов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8588" y="2780928"/>
            <a:ext cx="4003670" cy="20162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подход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отсроченных расходов, осуществленных в текущем периоде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83768" y="2510899"/>
            <a:ext cx="648072" cy="2700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2351" y="2510898"/>
            <a:ext cx="648072" cy="2700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941168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Таким образом,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АКТИВЫ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это контролируемые организацией в результате прошлых событий экономические ресурсы, стоимость которых в момент приобретения может быть справедливо измерена, и от которых предприятие ожидает получение экономической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выгоды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94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58" name="Group 1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2180788"/>
              </p:ext>
            </p:extLst>
          </p:nvPr>
        </p:nvGraphicFramePr>
        <p:xfrm>
          <a:off x="457200" y="1600200"/>
          <a:ext cx="8229600" cy="4853944"/>
        </p:xfrm>
        <a:graphic>
          <a:graphicData uri="http://schemas.openxmlformats.org/drawingml/2006/table">
            <a:tbl>
              <a:tblPr/>
              <a:tblGrid>
                <a:gridCol w="4338638"/>
                <a:gridCol w="389096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Амортизационная группа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Норма амортизации (месячная)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Первая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Вторая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Третья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5,6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Четвертая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Пятая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Шестая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Седьмая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Восьмая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Девятая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Десятая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188640"/>
            <a:ext cx="864096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применения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НЕЛИНЕЙНОГО МЕТОДА НАЧИСЛЕНИЯ АМОРТИЗАЦИИ применяются НОРМЫ АМОРТИЗАЦИИ,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определённые Налоговым кодексом РФ </a:t>
            </a:r>
          </a:p>
        </p:txBody>
      </p:sp>
    </p:spTree>
    <p:extLst>
      <p:ext uri="{BB962C8B-B14F-4D97-AF65-F5344CB8AC3E}">
        <p14:creationId xmlns:p14="http://schemas.microsoft.com/office/powerpoint/2010/main" val="216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2788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основным средствам, которые переданы в лизинг, норма амортизации может быть увеличена в три раза, кроме основных средств, относящихся к первой-третьей амортизационным группам </a:t>
            </a:r>
            <a:endParaRPr lang="en-US" alt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1 п. 1 ст. 259.3 НК РФ).</a:t>
            </a:r>
          </a:p>
        </p:txBody>
      </p:sp>
      <p:pic>
        <p:nvPicPr>
          <p:cNvPr id="108548" name="Picture 4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36925"/>
            <a:ext cx="4284662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0" name="Picture 6" descr="lizing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00438"/>
            <a:ext cx="3810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1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 descr="31_05_11ne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991" y="2492896"/>
            <a:ext cx="235344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333375"/>
            <a:ext cx="8291264" cy="6187008"/>
          </a:xfrm>
          <a:prstGeom prst="rect">
            <a:avLst/>
          </a:prstGeo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Не подлежат амортизации: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земля и иные объекты природопользования (вода, недра и другие природные ресурсы),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материально-производственные запасы, товары,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незавершенного капитального строительства,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ценные бумаги.</a:t>
            </a:r>
          </a:p>
        </p:txBody>
      </p:sp>
      <p:pic>
        <p:nvPicPr>
          <p:cNvPr id="86020" name="Picture 4" descr="cennie-byma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4397896"/>
            <a:ext cx="270033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4" name="Picture 8" descr="220px-Pond-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489" y="2826271"/>
            <a:ext cx="2095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333374"/>
            <a:ext cx="8363272" cy="6191969"/>
          </a:xfrm>
          <a:prstGeom prst="rect">
            <a:avLst/>
          </a:prstGeo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Амортизацию </a:t>
            </a: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НАЧИСЛЯЮТ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следующим основным средствам: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объектам жилищного фонда (если они не используются для получения дохода</a:t>
            </a:r>
            <a:r>
              <a:rPr lang="ru-RU" alt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altLang="ru-RU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объектам основных средств некоммерческих организаций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объектам основных средств, потребительские свойства которых с течением времени не меняются (например, земельные участки, объекты природопользования, музейные ценности).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rgbClr val="426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продуктивному скоту, буйволам, волам и оленям;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многолетним насаждениям, не достигшим эксплуатационного возраста;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rgbClr val="5186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приобретенным изданиям (книги, брошюры и т.д.);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b="1" dirty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фильмофонду, сценическо-постановочным средствам, экспонатам животного мира в зоопарках и других аналогичных учреждениях.</a:t>
            </a:r>
          </a:p>
        </p:txBody>
      </p:sp>
    </p:spTree>
    <p:extLst>
      <p:ext uri="{BB962C8B-B14F-4D97-AF65-F5344CB8AC3E}">
        <p14:creationId xmlns:p14="http://schemas.microsoft.com/office/powerpoint/2010/main" val="267469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333375"/>
            <a:ext cx="8218487" cy="3887713"/>
          </a:xfrm>
          <a:prstGeom prst="rect">
            <a:avLst/>
          </a:prstGeo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ru-RU" alt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состава амортизируемого имущества исключаются основные средства:</a:t>
            </a:r>
          </a:p>
          <a:p>
            <a:pPr marL="533400" indent="-533400" algn="just">
              <a:buFontTx/>
              <a:buAutoNum type="arabicPeriod"/>
            </a:pPr>
            <a:r>
              <a:rPr lang="ru-RU" alt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переданные (полученные) по договорам в безвозмездное пользование;</a:t>
            </a:r>
          </a:p>
          <a:p>
            <a:pPr marL="533400" indent="-533400" algn="just">
              <a:buFontTx/>
              <a:buAutoNum type="arabicPeriod"/>
            </a:pPr>
            <a:r>
              <a:rPr lang="ru-RU" alt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переведенные на консервацию продолжительностью свыше трех месяцев;</a:t>
            </a:r>
          </a:p>
          <a:p>
            <a:pPr marL="533400" indent="-533400" algn="just">
              <a:buFontTx/>
              <a:buAutoNum type="arabicPeriod"/>
            </a:pPr>
            <a:r>
              <a:rPr lang="ru-RU" alt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находящиеся на реконструкции и модернизации продолжительностью свыше 12 месяцев.</a:t>
            </a:r>
          </a:p>
        </p:txBody>
      </p:sp>
      <p:pic>
        <p:nvPicPr>
          <p:cNvPr id="73732" name="Picture 4" descr="rekonstrukciya_zdani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437063"/>
            <a:ext cx="3635375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68825"/>
            <a:ext cx="370840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1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ИСПОЛЬЗОВАНИЯ ОСНОВНЫХ ФОНДОВ ХАРАКТЕРИЗУЕТСЯ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ОБОБЩАЮЩИМИ СТОИМОСТНЫМИ ПОКАЗАТЕЛЯМИ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ФОНДООТДАЧА (КАПИТАЛООТДАЧА)</a:t>
            </a:r>
            <a:r>
              <a:rPr lang="ru-RU" sz="1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отражает сумму валовой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продукции, приходящейся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рубль среднегодовой стоимости основных средств: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Фондоотдача = </a:t>
            </a:r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 (ТП)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руб.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ОС 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 (ТП) – валовая (товарная) продукция, тыс. руб.;</a:t>
            </a:r>
          </a:p>
          <a:p>
            <a:pPr algn="just"/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– среднегодовая стоимость основных средств, тыс. руб.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ФОНДОЕМКОСТЬ (КАПИТАЛОЕМКОСТЬ)</a:t>
            </a:r>
            <a:r>
              <a:rPr lang="ru-RU" sz="1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величина, обратная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фондоотдаче, характеризует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основных средств, необходимых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производства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рубля продукции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Фондоемкость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руб.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ВП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(ТП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ФОНДОВООРУЖЕННОСТЬ ТРУДА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основных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средств, приходящихся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одного работника организации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Фондовооруженность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ОС , руб./ чел.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Nср.год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среднегодовая численность персонала организации, чел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ФОНДОРЕНТАБЕЛЬНОСТЬ</a:t>
            </a:r>
            <a:r>
              <a:rPr lang="ru-RU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прибыль (</a:t>
            </a:r>
            <a:r>
              <a:rPr lang="ru-RU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Пргод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приходящаяся на рубль</a:t>
            </a:r>
          </a:p>
          <a:p>
            <a:pPr algn="just"/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средств (ОС):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Фондорентабельность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 * 100 %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ОС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04813"/>
            <a:ext cx="8568630" cy="5792787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ОБНОВЛЕНИЯ (КОБН) </a:t>
            </a:r>
            <a:r>
              <a:rPr lang="ru-RU" alt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характеризует </a:t>
            </a:r>
            <a:r>
              <a:rPr lang="ru-RU" alt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долю новых фондов в общей их стоимости на конец года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ru-RU" altLang="ru-RU" dirty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altLang="ru-RU" dirty="0" smtClean="0"/>
              <a:t> </a:t>
            </a:r>
            <a:endParaRPr lang="ru-RU" altLang="ru-RU" dirty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41479"/>
              </p:ext>
            </p:extLst>
          </p:nvPr>
        </p:nvGraphicFramePr>
        <p:xfrm>
          <a:off x="223222" y="2852936"/>
          <a:ext cx="83534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3" imgW="3606800" imgH="431800" progId="Equation.3">
                  <p:embed/>
                </p:oleObj>
              </mc:Choice>
              <mc:Fallback>
                <p:oleObj name="Формула" r:id="rId3" imgW="360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22" y="2852936"/>
                        <a:ext cx="83534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809176"/>
              </p:ext>
            </p:extLst>
          </p:nvPr>
        </p:nvGraphicFramePr>
        <p:xfrm>
          <a:off x="385129" y="1052736"/>
          <a:ext cx="79565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5" imgW="3670300" imgH="431800" progId="Equation.3">
                  <p:embed/>
                </p:oleObj>
              </mc:Choice>
              <mc:Fallback>
                <p:oleObj name="Формула" r:id="rId5" imgW="3670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9" y="1052736"/>
                        <a:ext cx="79565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55776" y="2236222"/>
            <a:ext cx="3524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ВЫБЫТИЯ (КВ)</a:t>
            </a:r>
            <a:r>
              <a:rPr lang="ru-RU" alt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971522"/>
            <a:ext cx="368831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ПРИРОСТА (КПР</a:t>
            </a:r>
            <a:r>
              <a:rPr lang="ru-RU" altLang="ru-RU" dirty="0" smtClean="0"/>
              <a:t>) </a:t>
            </a:r>
            <a:endParaRPr lang="ru-RU" alt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071178"/>
              </p:ext>
            </p:extLst>
          </p:nvPr>
        </p:nvGraphicFramePr>
        <p:xfrm>
          <a:off x="503548" y="4653136"/>
          <a:ext cx="8136904" cy="1271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7" imgW="3670300" imgH="660400" progId="Equation.3">
                  <p:embed/>
                </p:oleObj>
              </mc:Choice>
              <mc:Fallback>
                <p:oleObj name="Формула" r:id="rId7" imgW="36703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48" y="4653136"/>
                        <a:ext cx="8136904" cy="1271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9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543178"/>
            <a:ext cx="3546868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ИЗНОСА (КИЗН) </a:t>
            </a: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914811"/>
              </p:ext>
            </p:extLst>
          </p:nvPr>
        </p:nvGraphicFramePr>
        <p:xfrm>
          <a:off x="251520" y="864603"/>
          <a:ext cx="828040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3" imgW="3060700" imgH="660400" progId="Equation.3">
                  <p:embed/>
                </p:oleObj>
              </mc:Choice>
              <mc:Fallback>
                <p:oleObj name="Формула" r:id="rId3" imgW="3060700" imgH="660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64603"/>
                        <a:ext cx="8280400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45037" y="2492896"/>
            <a:ext cx="3450112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ГОДНОСТИ (КГ)</a:t>
            </a: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88423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Кг= остаточная стоимость основных фондов /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первоначальную стоимость основных фондов </a:t>
            </a:r>
          </a:p>
        </p:txBody>
      </p:sp>
    </p:spTree>
    <p:extLst>
      <p:ext uri="{BB962C8B-B14F-4D97-AF65-F5344CB8AC3E}">
        <p14:creationId xmlns:p14="http://schemas.microsoft.com/office/powerpoint/2010/main" val="1904778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333374"/>
            <a:ext cx="8219256" cy="6335985"/>
          </a:xfrm>
          <a:prstGeom prst="rect">
            <a:avLst/>
          </a:prstGeo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Выбытие объекта основных средств имеет место в случае: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продажи;</a:t>
            </a:r>
            <a:r>
              <a:rPr lang="ru-RU" altLang="ru-RU" sz="20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прекращения использования вследствие морального или физического износа;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ликвидации при аварии, стихийном бедствии и иной чрезвычайной ситуации;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передачи в виде вклада в уставный (складочный) капитал другой организации, паевой фонд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передачи по договору мены, дарения; внесения в счет вклада по договору о совместной деятельности;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выявления недостачи и порчи активов при их инвентаризации;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частичной ликвидации при выполнении работ по реконструкции; 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иных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5305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628800"/>
            <a:ext cx="56886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alt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помощь:</a:t>
            </a:r>
          </a:p>
          <a:p>
            <a:pPr algn="ctr">
              <a:buFontTx/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учетной политики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://www.ychetka.ru</a:t>
            </a:r>
          </a:p>
        </p:txBody>
      </p:sp>
    </p:spTree>
    <p:extLst>
      <p:ext uri="{BB962C8B-B14F-4D97-AF65-F5344CB8AC3E}">
        <p14:creationId xmlns:p14="http://schemas.microsoft.com/office/powerpoint/2010/main" val="414478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208912" cy="46805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551723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Рисунок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активов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09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1670" y="260648"/>
            <a:ext cx="68786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4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ОБОРОТНЫЕ АКТИВЫ КОРПОРАЦИИ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8136904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ОБОРОТНЫЕ СРЕДСТВА (ОБОРОТНЫЙ КАПИТАЛ) </a:t>
            </a:r>
            <a:r>
              <a:rPr lang="ru-RU" altLang="ru-RU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— это активы предприятия, возобновляемые с определенной регулярностью для обеспечения текущей деятельности, вложения в которые как минимум однократно оборачиваются в течение года или одного производственного цикла </a:t>
            </a:r>
          </a:p>
        </p:txBody>
      </p:sp>
      <p:pic>
        <p:nvPicPr>
          <p:cNvPr id="4" name="Picture 4" descr="Cic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47545"/>
            <a:ext cx="7920880" cy="19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488832" cy="42484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5013176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Рисунок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оборотного капитала с позиции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208919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ЧИСТЫЙ ОБОРОТНЫЙ КАПИТАЛ</a:t>
            </a:r>
          </a:p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smtClean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еще </a:t>
            </a:r>
            <a:r>
              <a:rPr lang="ru-RU" altLang="ru-RU" sz="2800" dirty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называют работающим, рабочим капиталом, а в традиционной терминологии – собственными оборотными </a:t>
            </a:r>
            <a:r>
              <a:rPr lang="ru-RU" altLang="ru-RU" sz="2800" dirty="0" smtClean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средствами.</a:t>
            </a:r>
          </a:p>
          <a:p>
            <a:pPr algn="ctr"/>
            <a:r>
              <a:rPr lang="ru-RU" sz="2800" i="1" dirty="0" smtClean="0">
                <a:solidFill>
                  <a:srgbClr val="426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Определяется как разница между текущими активами и пассивами</a:t>
            </a:r>
            <a:endParaRPr lang="ru-RU" sz="2800" i="1" dirty="0">
              <a:solidFill>
                <a:srgbClr val="426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69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07504" y="239072"/>
            <a:ext cx="9036496" cy="6286271"/>
            <a:chOff x="1455" y="578"/>
            <a:chExt cx="9684" cy="7380"/>
          </a:xfrm>
        </p:grpSpPr>
        <p:sp>
          <p:nvSpPr>
            <p:cNvPr id="3" name="AutoShape 4"/>
            <p:cNvSpPr>
              <a:spLocks noChangeAspect="1" noChangeArrowheads="1"/>
            </p:cNvSpPr>
            <p:nvPr/>
          </p:nvSpPr>
          <p:spPr bwMode="auto">
            <a:xfrm>
              <a:off x="1455" y="578"/>
              <a:ext cx="9684" cy="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4119" y="1117"/>
              <a:ext cx="2161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Фиксированные (основные) активы</a:t>
              </a:r>
              <a:endParaRPr lang="ru-RU" altLang="ru-RU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279" y="3638"/>
              <a:ext cx="2161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>
                <a:latin typeface="Times New Roman" pitchFamily="18" charset="0"/>
              </a:endParaRPr>
            </a:p>
            <a:p>
              <a:pPr algn="ctr"/>
              <a:r>
                <a:rPr lang="ru-RU" altLang="ru-RU" sz="1200" i="1">
                  <a:latin typeface="Times New Roman" pitchFamily="18" charset="0"/>
                </a:rPr>
                <a:t>Текущие пассивы</a:t>
              </a:r>
              <a:endParaRPr lang="ru-RU" alt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279" y="2378"/>
              <a:ext cx="2161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>
                <a:latin typeface="Times New Roman" pitchFamily="18" charset="0"/>
              </a:endParaRPr>
            </a:p>
            <a:p>
              <a:pPr algn="ctr"/>
              <a:r>
                <a:rPr lang="ru-RU" altLang="ru-RU" sz="1200" i="1">
                  <a:latin typeface="Times New Roman" pitchFamily="18" charset="0"/>
                </a:rPr>
                <a:t>Долгосрочные обязательства</a:t>
              </a:r>
              <a:endParaRPr lang="ru-RU" altLang="ru-RU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279" y="1118"/>
              <a:ext cx="2161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 i="1">
                <a:latin typeface="Times New Roman" pitchFamily="18" charset="0"/>
              </a:endParaRPr>
            </a:p>
            <a:p>
              <a:pPr algn="ctr"/>
              <a:r>
                <a:rPr lang="ru-RU" altLang="ru-RU" sz="1200" i="1">
                  <a:latin typeface="Times New Roman" pitchFamily="18" charset="0"/>
                </a:rPr>
                <a:t>Собственные средства</a:t>
              </a:r>
              <a:endParaRPr lang="ru-RU" alt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379" y="2378"/>
              <a:ext cx="900" cy="2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Текущие активы</a:t>
              </a:r>
              <a:endParaRPr lang="ru-RU" altLang="ru-RU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119" y="2378"/>
              <a:ext cx="126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000" i="1">
                  <a:latin typeface="Times New Roman" pitchFamily="18" charset="0"/>
                </a:rPr>
                <a:t>Денежные средства</a:t>
              </a:r>
              <a:endParaRPr lang="ru-RU" altLang="ru-RU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119" y="3098"/>
              <a:ext cx="126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ТФП</a:t>
              </a:r>
              <a:endParaRPr lang="ru-RU" altLang="ru-RU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779" y="1478"/>
              <a:ext cx="1980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Чистый оборотный капитал = Текущие активы – Текущие пассивы</a:t>
              </a:r>
              <a:endParaRPr lang="ru-RU" altLang="ru-RU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8799" y="1298"/>
              <a:ext cx="2160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Чистый оборотный капитал = (Собственные средства + Долгосрочные обязательства) - Основные активы</a:t>
              </a:r>
              <a:endParaRPr lang="ru-RU" altLang="ru-RU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5199" y="5258"/>
              <a:ext cx="2700" cy="25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 i="1">
                <a:latin typeface="Times New Roman" pitchFamily="18" charset="0"/>
              </a:endParaRPr>
            </a:p>
            <a:p>
              <a:pPr algn="ctr"/>
              <a:r>
                <a:rPr lang="ru-RU" altLang="ru-RU" sz="1200" i="1">
                  <a:latin typeface="Times New Roman" pitchFamily="18" charset="0"/>
                </a:rPr>
                <a:t>ЧИСТЫЙ ОБОРОТНЫЙ КАПИТАЛ</a:t>
              </a:r>
              <a:endParaRPr lang="ru-RU" altLang="ru-RU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707" y="5078"/>
              <a:ext cx="3168" cy="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Эта часть оборотных активов покрыта собственными средствами и долгосрочными обязательствами. Таким образом, чистый оборотный капитал – это собственные оборотные средства предприятия.</a:t>
              </a:r>
              <a:endParaRPr lang="ru-RU" altLang="ru-RU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8259" y="5078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i="1">
                  <a:latin typeface="Times New Roman" pitchFamily="18" charset="0"/>
                </a:rPr>
                <a:t>Собственные средства и долгосрочные обязательства превышают основные активы на эту величину: сумма превышения остается на формирование собственных оборотных средств.</a:t>
              </a:r>
              <a:endParaRPr lang="ru-RU" altLang="ru-RU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4119" y="363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6279" y="273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AutoShape 19"/>
            <p:cNvSpPr>
              <a:spLocks/>
            </p:cNvSpPr>
            <p:nvPr/>
          </p:nvSpPr>
          <p:spPr bwMode="auto">
            <a:xfrm>
              <a:off x="3759" y="2378"/>
              <a:ext cx="360" cy="1260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AutoShape 20"/>
            <p:cNvSpPr>
              <a:spLocks/>
            </p:cNvSpPr>
            <p:nvPr/>
          </p:nvSpPr>
          <p:spPr bwMode="auto">
            <a:xfrm flipH="1">
              <a:off x="8439" y="2738"/>
              <a:ext cx="360" cy="900"/>
            </a:xfrm>
            <a:prstGeom prst="leftBrace">
              <a:avLst>
                <a:gd name="adj1" fmla="val 20833"/>
                <a:gd name="adj2" fmla="val 4984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2499" y="3638"/>
              <a:ext cx="540" cy="144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9519" y="3638"/>
              <a:ext cx="540" cy="144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 flipH="1">
              <a:off x="4839" y="6158"/>
              <a:ext cx="36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AutoShape 24"/>
            <p:cNvSpPr>
              <a:spLocks noChangeArrowheads="1"/>
            </p:cNvSpPr>
            <p:nvPr/>
          </p:nvSpPr>
          <p:spPr bwMode="auto">
            <a:xfrm>
              <a:off x="7899" y="6158"/>
              <a:ext cx="36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103" y="75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>
                  <a:latin typeface="Times New Roman" pitchFamily="18" charset="0"/>
                </a:rPr>
                <a:t>«Снизу»:</a:t>
              </a:r>
              <a:endParaRPr lang="ru-RU" altLang="ru-RU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9303" y="578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«Сверху»:</a:t>
              </a:r>
              <a:endParaRPr lang="ru-RU" altLang="ru-RU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083" y="578"/>
              <a:ext cx="43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100">
                  <a:latin typeface="Times New Roman" pitchFamily="18" charset="0"/>
                </a:rPr>
                <a:t>Б А Л А Н С</a:t>
              </a:r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1346056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лассификация источников формирования оборотных средст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8808913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122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1" y="404664"/>
            <a:ext cx="8688885" cy="4824536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ru-RU" altLang="ru-RU" dirty="0"/>
          </a:p>
        </p:txBody>
      </p:sp>
      <p:pic>
        <p:nvPicPr>
          <p:cNvPr id="4" name="Picture 3" descr="http://businesscom.biz/biblio/ebooks/economics/ch2/image00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445" y="764704"/>
            <a:ext cx="8568952" cy="410445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537321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Рисунок </a:t>
            </a:r>
            <a:r>
              <a:rPr lang="ru-RU" altLang="ru-RU" sz="2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Схема кругооборота оборотных средств </a:t>
            </a:r>
            <a:endParaRPr lang="ru-RU" sz="24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77" name="Group 73"/>
          <p:cNvGraphicFramePr>
            <a:graphicFrameLocks noGrp="1"/>
          </p:cNvGraphicFramePr>
          <p:nvPr>
            <p:ph type="tbl" idx="1"/>
          </p:nvPr>
        </p:nvGraphicFramePr>
        <p:xfrm>
          <a:off x="457200" y="476250"/>
          <a:ext cx="8229600" cy="6101398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Группа оборотных средств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Статьи актива баланса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Материальные оборотные средства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Производственные запасы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Животные на выращивании и откорме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Незавершенное производство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Расходы будущих периодов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Готовая продукция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Товары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НДС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90550" algn="l"/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590550" algn="l"/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590550" algn="l"/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90550" algn="l"/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0550" algn="l"/>
                          <a:tab pos="48863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Дебиторская задолженность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6858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6858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6858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Товары отгруженные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Расчеты с дебиторами за товары и услуги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Расчеты с дебиторами по векселям полученным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Расчеты с дочерними предприятиями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Денежные средства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Краткосрочные финансовые вложения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 в кассе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 на расчетном счете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 на валютном счете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Прочие денежные средства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Общая сумма оборотных средств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8863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86325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(п. 1 + п. 2 + п. 3)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4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95" name="Group 63"/>
          <p:cNvGraphicFramePr>
            <a:graphicFrameLocks noGrp="1"/>
          </p:cNvGraphicFramePr>
          <p:nvPr>
            <p:ph type="tbl" idx="1"/>
          </p:nvPr>
        </p:nvGraphicFramePr>
        <p:xfrm>
          <a:off x="457200" y="549275"/>
          <a:ext cx="8229600" cy="5834064"/>
        </p:xfrm>
        <a:graphic>
          <a:graphicData uri="http://schemas.openxmlformats.org/drawingml/2006/table">
            <a:tbl>
              <a:tblPr/>
              <a:tblGrid>
                <a:gridCol w="4799013"/>
                <a:gridCol w="3430587"/>
              </a:tblGrid>
              <a:tr h="11160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Группы оборотного капитала по роли в процессе производства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4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Оборотные производственные фонды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Фонды обращения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Производственные запасы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Товарная продукция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Животные на выращивании и откорме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Средства в расчетах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Незавершенное производство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41" name="Group 85"/>
          <p:cNvGraphicFramePr>
            <a:graphicFrameLocks noGrp="1"/>
          </p:cNvGraphicFramePr>
          <p:nvPr>
            <p:ph type="tbl" idx="1"/>
          </p:nvPr>
        </p:nvGraphicFramePr>
        <p:xfrm>
          <a:off x="457200" y="404813"/>
          <a:ext cx="8229600" cy="5809616"/>
        </p:xfrm>
        <a:graphic>
          <a:graphicData uri="http://schemas.openxmlformats.org/drawingml/2006/table">
            <a:tbl>
              <a:tblPr/>
              <a:tblGrid>
                <a:gridCol w="2687638"/>
                <a:gridCol w="2363787"/>
                <a:gridCol w="3178175"/>
              </a:tblGrid>
              <a:tr h="114458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Группы оборотного капитала по степени ликвидности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Наиболее ликвидные активы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Быстро реализуемые активы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Медленно реализуемые активы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средства: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Товары отгруженные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Запасы за вычетом расходов будущих периодов и НДС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Краткосрочные финансовые вложения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Дебиторская задолженность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Прочие оборотные активы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bl" idx="1"/>
          </p:nvPr>
        </p:nvSpPr>
        <p:spPr>
          <a:xfrm>
            <a:off x="457200" y="404813"/>
            <a:ext cx="8229600" cy="5721350"/>
          </a:xfrm>
        </p:spPr>
      </p:sp>
      <p:sp>
        <p:nvSpPr>
          <p:cNvPr id="123164" name="Line 284"/>
          <p:cNvSpPr>
            <a:spLocks noChangeShapeType="1"/>
          </p:cNvSpPr>
          <p:nvPr/>
        </p:nvSpPr>
        <p:spPr bwMode="auto">
          <a:xfrm>
            <a:off x="4572000" y="27797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65" name="Line 285"/>
          <p:cNvSpPr>
            <a:spLocks noChangeShapeType="1"/>
          </p:cNvSpPr>
          <p:nvPr/>
        </p:nvSpPr>
        <p:spPr bwMode="auto">
          <a:xfrm>
            <a:off x="4572000" y="3054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69" name="Line 289"/>
          <p:cNvSpPr>
            <a:spLocks noChangeShapeType="1"/>
          </p:cNvSpPr>
          <p:nvPr/>
        </p:nvSpPr>
        <p:spPr bwMode="auto">
          <a:xfrm>
            <a:off x="4572000" y="3054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23324" name="Group 4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64567"/>
              </p:ext>
            </p:extLst>
          </p:nvPr>
        </p:nvGraphicFramePr>
        <p:xfrm>
          <a:off x="323528" y="404813"/>
          <a:ext cx="8424936" cy="6519863"/>
        </p:xfrm>
        <a:graphic>
          <a:graphicData uri="http://schemas.openxmlformats.org/drawingml/2006/table">
            <a:tbl>
              <a:tblPr/>
              <a:tblGrid>
                <a:gridCol w="2116473"/>
                <a:gridCol w="2097458"/>
                <a:gridCol w="2104771"/>
                <a:gridCol w="2106234"/>
              </a:tblGrid>
              <a:tr h="4111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Группа оборотного капитала по степени риска вложений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7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Оборотные средства с минимальным риском вложений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Оборотные средства с малым риском вложений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Оборотные средства со средним риском вложений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Оборотные средства с высоким риском вложений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Краткосрочные финансовые вложения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Остатки готовой продукции и товаров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Незавершенное производство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Сомнительная дебиторская задолженность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Производственные запасы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Прочие элементы оборотных средств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Залежалые производственные запасы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Дебиторская задолженность за вычетом сомнительной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20838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20838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Сверхнормативное незавершенное производство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09" name="Line 429"/>
          <p:cNvSpPr>
            <a:spLocks noChangeShapeType="1"/>
          </p:cNvSpPr>
          <p:nvPr/>
        </p:nvSpPr>
        <p:spPr bwMode="auto">
          <a:xfrm>
            <a:off x="4572000" y="27797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10" name="Line 430"/>
          <p:cNvSpPr>
            <a:spLocks noChangeShapeType="1"/>
          </p:cNvSpPr>
          <p:nvPr/>
        </p:nvSpPr>
        <p:spPr bwMode="auto">
          <a:xfrm>
            <a:off x="4572000" y="3054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14" name="Line 434"/>
          <p:cNvSpPr>
            <a:spLocks noChangeShapeType="1"/>
          </p:cNvSpPr>
          <p:nvPr/>
        </p:nvSpPr>
        <p:spPr bwMode="auto">
          <a:xfrm>
            <a:off x="4572000" y="3054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2.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ВНЕОБОРОТНЫЕ АКТИВЫ: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И СТРУКТУРА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7796" y="1717651"/>
            <a:ext cx="81086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ВНЕОБОРОТНЫЕ АКТИВЫ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это часть имущества предприятия, используемая в качестве средств труда при производстве продукции, выполнение работ или оказании услуг либо для управления организацией в течение периода, превышающего 12 месяцев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способные приносить экономические выгоды (доход в будущем), при этом организацией не предполагается последующая перепродажа данных активов.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4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241" name="Group 145"/>
          <p:cNvGraphicFramePr>
            <a:graphicFrameLocks noGrp="1"/>
          </p:cNvGraphicFramePr>
          <p:nvPr>
            <p:ph type="tbl" idx="1"/>
          </p:nvPr>
        </p:nvGraphicFramePr>
        <p:xfrm>
          <a:off x="457200" y="333375"/>
          <a:ext cx="8229600" cy="6035040"/>
        </p:xfrm>
        <a:graphic>
          <a:graphicData uri="http://schemas.openxmlformats.org/drawingml/2006/table">
            <a:tbl>
              <a:tblPr/>
              <a:tblGrid>
                <a:gridCol w="4799013"/>
                <a:gridCol w="3430587"/>
              </a:tblGrid>
              <a:tr h="4016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Группы оборотного капитала по возможности управления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Нормируемые оборотные средства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Ненормируемые оборотные средства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Производственные запасы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Средства в расчетах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Товарная продукция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Денежные средства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Сырье, материалы и полуфабрикаты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Готовая продукция отгруженная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Вспомогательные материалы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Тара 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Расходы будущих периодов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Животные на выращивании и откорме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Незавершенное производство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 СОБСТВЕННЫХ ОБОРОТНЫХ СРЕДСТВ </a:t>
            </a:r>
            <a:r>
              <a:rPr lang="ru-RU" altLang="ru-RU" sz="2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минимальный размер собственных оборотных средств, постоянно необходимый предприятию для обеспечения непрерывного процесса воспроизводства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71648"/>
            <a:ext cx="84969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Нормирования оборотных средств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в разработке ежегодных нормативов на базе научно обоснованных ежедневных потребностей в оборотных средствах каждого вида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НОРМИРОВАНИЯ ОБОРОТНЫХ СРЕДСТВ ЯВЛЯЕТСЯ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производственного процесса всеми необходимыми производственными запасами в достаточном количестве и достижение соответствия между денежными средствами и материальными фондами для планомерного осуществления производства и реализации продукции. </a:t>
            </a:r>
          </a:p>
        </p:txBody>
      </p:sp>
    </p:spTree>
    <p:extLst>
      <p:ext uri="{BB962C8B-B14F-4D97-AF65-F5344CB8AC3E}">
        <p14:creationId xmlns:p14="http://schemas.microsoft.com/office/powerpoint/2010/main" val="2878484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486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6B15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НОРМИРОВАНИЕ ОБОРОТНЫХ СРЕДСТВ МОЖЕТ ОСУЩЕСТВЛЯТЬСЯ ДВУМЯ МЕТОДАМИ </a:t>
            </a:r>
            <a:endParaRPr lang="ru-RU" b="1" dirty="0">
              <a:solidFill>
                <a:srgbClr val="6B15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9796" y="1844824"/>
            <a:ext cx="3672408" cy="3600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АНАЛИТИЧЕСКИЙ МЕТОД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при стабильных условиях производства и сбыта продукции в крупных хозяйственных единицах: в отраслевых министерствах, управлениях, объединениях, холдингах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1844824"/>
            <a:ext cx="4032448" cy="3600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ПРЯМОГО СЧЁТА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применении типовых отраслевых инструкций по нормированию оборотных средств. Этот метод более экономически обоснован, т.к. базируется на конкретных расчетах с учетом особенностей производства и сбыта продукции в каждой отдельной отрасли.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286000" y="1472010"/>
            <a:ext cx="629816" cy="372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796136" y="1472010"/>
            <a:ext cx="576064" cy="372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021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90095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Этапами процесса нормирования методом прямого счёта являются: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по группам товарно-материальных ценностей нормы запаса. </a:t>
            </a:r>
          </a:p>
          <a:p>
            <a:pPr algn="just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Установление однодневного расхода по каждому виду товарно-материальных ценностей. </a:t>
            </a:r>
          </a:p>
          <a:p>
            <a:pPr algn="just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Определение частных нормативов в денежном выражении. </a:t>
            </a:r>
          </a:p>
          <a:p>
            <a:pPr algn="just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Исчисление совокупных нормативов исходя из частных нормативов.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 </a:t>
            </a:r>
            <a:r>
              <a:rPr lang="ru-RU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оборотных средств рассчитывается по </a:t>
            </a:r>
            <a:r>
              <a:rPr lang="ru-RU" sz="2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 </a:t>
            </a:r>
          </a:p>
          <a:p>
            <a:pPr algn="ctr"/>
            <a:endParaRPr lang="ru-RU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= О 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- норматив оборотных средств; </a:t>
            </a:r>
          </a:p>
          <a:p>
            <a:pPr algn="just"/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- однодневная потребность в оборотных средствах; </a:t>
            </a:r>
          </a:p>
          <a:p>
            <a:pPr algn="just"/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- норма запаса в днях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858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РАЗЛИЧАЮТ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196752"/>
            <a:ext cx="3996444" cy="3600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ЧАСТНЫЙ НОРМАТИВ </a:t>
            </a:r>
            <a:r>
              <a:rPr lang="ru-RU" sz="2400" b="1" dirty="0" smtClean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рассчитывается </a:t>
            </a:r>
            <a:r>
              <a:rPr lang="ru-RU" sz="2400" b="1" dirty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отдельным статьям нормируемых оборотных средств (по сырью, материалам, топливу и т. д.)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196752"/>
            <a:ext cx="4032448" cy="3600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СОВОКУПНЫЙ НОРМАТИВ </a:t>
            </a:r>
            <a:r>
              <a:rPr lang="ru-RU" sz="2400" b="1" dirty="0" smtClean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</a:t>
            </a:r>
            <a:r>
              <a:rPr lang="ru-RU" sz="2400" b="1" dirty="0">
                <a:solidFill>
                  <a:srgbClr val="0A56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собой сумму частных нормативов по крупному производственному объекту (по цеху, по предприятию)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059832" y="83671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868144" y="836712"/>
            <a:ext cx="3960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908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оценки эффективности использования оборотных средств 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используются </a:t>
            </a:r>
            <a:r>
              <a:rPr lang="ru-R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следующие 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  <a:endParaRPr lang="ru-RU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ОБОРАЧИВАЕМОСТИ ОБОРОТНЫХ СРЕДСТВ (</a:t>
            </a:r>
            <a:r>
              <a:rPr lang="ru-RU" b="1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Коб</a:t>
            </a:r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Коб</a:t>
            </a:r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=Р </a:t>
            </a:r>
            <a:r>
              <a:rPr lang="ru-RU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</a:p>
          <a:p>
            <a:pPr algn="ctr"/>
            <a:endParaRPr lang="ru-RU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7C0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- объем реализации продукции в отпускных ценах; </a:t>
            </a:r>
          </a:p>
          <a:p>
            <a:pPr algn="just"/>
            <a:r>
              <a:rPr lang="ru-RU" sz="1600" dirty="0">
                <a:solidFill>
                  <a:srgbClr val="7C04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- средние остатки оборотных средств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ru-RU" sz="16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показывает</a:t>
            </a:r>
            <a:r>
              <a:rPr lang="ru-RU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сколько оборотов делают оборотные средства за определенный период.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926524"/>
            <a:ext cx="88569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ОБОРАЧИВАЕМОСТЬ ОБОРОТНЫХ СРЕДСТВ (О): </a:t>
            </a:r>
            <a:endParaRPr lang="ru-RU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= (Со * Д) / Р</a:t>
            </a:r>
          </a:p>
          <a:p>
            <a:pPr algn="ctr"/>
            <a:endParaRPr lang="ru-RU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- количество дней в отчетном периоде </a:t>
            </a:r>
            <a:endParaRPr lang="ru-RU" sz="1600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показывает время, затрачиваемое при движении оборотных средств через все стадии кругооборота средств, т.е. иначе можно сказать, что оборачиваемость - это длительность одного оборота оборотных средств в днях. </a:t>
            </a:r>
          </a:p>
          <a:p>
            <a:pPr algn="just"/>
            <a:r>
              <a:rPr lang="ru-RU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Оборачиваемость можно определить как по отдельным элементам оборотных средств, так и по всем оборотным средствам в целом. </a:t>
            </a:r>
            <a:endParaRPr lang="ru-RU" b="1" i="1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046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ЗАКРЕПЛЕНИЯ </a:t>
            </a:r>
            <a:r>
              <a:rPr lang="ru-RU" b="1" i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показатель, обратный коэффициенту оборачиваемости,  он отражает величину оборотных средств на один рубль продаж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ФОНДООТДАЧА ОБОРОТНЫХ СРЕДСТВ </a:t>
            </a:r>
            <a:r>
              <a:rPr lang="ru-RU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рассчитываться двумя способами: исходя из объема реализованной продукции (Ф1) или исходя из размера прибыли (Ф2): </a:t>
            </a:r>
            <a:endParaRPr lang="ru-RU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Ф1 = Р / Со и Ф2 = </a:t>
            </a:r>
            <a:r>
              <a:rPr 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Со</a:t>
            </a:r>
          </a:p>
          <a:p>
            <a:pPr algn="just"/>
            <a:r>
              <a:rPr lang="ru-RU" sz="16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прибыль за определенный период. </a:t>
            </a:r>
            <a:endParaRPr lang="ru-RU" sz="1600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показывает</a:t>
            </a:r>
            <a:r>
              <a:rPr lang="ru-RU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какая выручка от реализации продукции может быть получена в расчете на каждый рубль, вложенный в оборотные средства (Ф1), либо какой размер прибыли может быть получен в расчете на каждый рубль, вложенный в оборотные средства (Ф2). </a:t>
            </a:r>
            <a:endParaRPr lang="ru-RU" i="1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i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РЕНТАБЕЛЬНОСТЬ ОБОРОТНЫХ АКТИВОВ</a:t>
            </a:r>
          </a:p>
          <a:p>
            <a:pPr algn="ctr"/>
            <a:endParaRPr lang="ru-RU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 = </a:t>
            </a:r>
            <a:r>
              <a:rPr lang="ru-RU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прибыль (чистая или налогооблагаемая)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средняя величина оборотных активов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показывает, сколько прибыли получает предприятие с каждого рубля, вложенного в оборотные активы</a:t>
            </a:r>
            <a:endParaRPr lang="ru-RU" b="1" i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486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21586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	определения	относительной	величины	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экономии (перерасхода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	оборотного капитала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используют два подхода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подход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Эффект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ускорения оборачиваемости количественно определяется как разница между фактически имевшей место в отчетном периоде величиной оборотного капитала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величиной за период, предшествующий отчетному, приведенному к объемам производства, имевшим место в отчетном периоде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   ∆</a:t>
            </a:r>
            <a:r>
              <a:rPr lang="ru-RU" b="1" dirty="0" err="1" smtClean="0">
                <a:solidFill>
                  <a:srgbClr val="FF0000"/>
                </a:solidFill>
              </a:rPr>
              <a:t>ОбС</a:t>
            </a:r>
            <a:r>
              <a:rPr lang="ru-RU" b="1" baseline="-25000" dirty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FF0000"/>
                </a:solidFill>
              </a:rPr>
              <a:t>ОбС</a:t>
            </a:r>
            <a:r>
              <a:rPr lang="ru-RU" b="1" baseline="-25000" dirty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dirty="0" err="1">
                <a:solidFill>
                  <a:srgbClr val="FF0000"/>
                </a:solidFill>
              </a:rPr>
              <a:t>ОбС</a:t>
            </a:r>
            <a:r>
              <a:rPr lang="ru-RU" b="1" baseline="-25000" dirty="0" err="1">
                <a:solidFill>
                  <a:srgbClr val="FF0000"/>
                </a:solidFill>
              </a:rPr>
              <a:t>о</a:t>
            </a:r>
            <a:r>
              <a:rPr lang="ru-RU" b="1" baseline="-25000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b="1" dirty="0" err="1">
                <a:solidFill>
                  <a:srgbClr val="FF0000"/>
                </a:solidFill>
              </a:rPr>
              <a:t>k</a:t>
            </a:r>
            <a:r>
              <a:rPr lang="ru-RU" b="1" baseline="-25000" dirty="0" err="1">
                <a:solidFill>
                  <a:srgbClr val="FF0000"/>
                </a:solidFill>
              </a:rPr>
              <a:t>B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pPr algn="just"/>
            <a:r>
              <a:rPr lang="ru-RU" sz="16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</a:t>
            </a:r>
            <a:r>
              <a:rPr lang="ru-RU" sz="1600" baseline="-250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ru-RU" sz="16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</a:t>
            </a:r>
            <a:r>
              <a:rPr lang="ru-RU" sz="1600" baseline="-250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средняя величина оборотных средств в текущем году и предшествующем году соответственно;</a:t>
            </a:r>
          </a:p>
          <a:p>
            <a:pPr algn="just"/>
            <a:r>
              <a:rPr lang="ru-RU" sz="16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1600" baseline="-250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коэффициент  роста  продукции</a:t>
            </a:r>
            <a:r>
              <a:rPr lang="ru-RU" sz="16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где  </a:t>
            </a:r>
            <a:r>
              <a:rPr lang="ru-RU" sz="16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В0  -  выручка  текущего  года,  и выручка предшествующего года соответственно; ОбC0*</a:t>
            </a:r>
            <a:r>
              <a:rPr lang="ru-RU" sz="16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1600" baseline="-250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условный показатель, характеризующий величину оборотных средств, которая была бы необходима предприятию для производства объема продукции текущего года, если бы оборачиваемость осталась бы на уровне прошлого года.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101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71453"/>
            <a:ext cx="87233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подход 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 ускорения оборачиваемости оборотных средств количественно определяется по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</a:p>
          <a:p>
            <a:pPr lvl="0"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srgbClr val="FF0000"/>
                </a:solidFill>
              </a:rPr>
              <a:t>∆</a:t>
            </a:r>
            <a:r>
              <a:rPr lang="ru-RU" b="1" dirty="0" err="1">
                <a:solidFill>
                  <a:srgbClr val="FF0000"/>
                </a:solidFill>
              </a:rPr>
              <a:t>ОбС</a:t>
            </a:r>
            <a:r>
              <a:rPr lang="ru-RU" b="1" baseline="-25000" dirty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(Т1 – То) * В1/360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  Т1,   Т0-   </a:t>
            </a:r>
            <a:r>
              <a:rPr lang="ru-RU" sz="16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оборачиваемостьв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днях	текущего	года   </a:t>
            </a:r>
            <a:r>
              <a:rPr lang="ru-RU" sz="1600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предшествующего года соответственно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В1/360- 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однодневный фактический оборот в отчетном периоде.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Найденное значение </a:t>
            </a:r>
            <a:r>
              <a:rPr lang="ru-RU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ΔОбС</a:t>
            </a:r>
            <a:r>
              <a:rPr lang="ru-RU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показывает величину дополнительно вовлеченных в оборот (отвлеченных из оборота) средств в следствии ускорения (замедления) оборачиваемости.</a:t>
            </a:r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определения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величины прироста объема продукции за счет ускорения оборачиваемости оборотных средств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прочих равных условиях) можно воспользоваться зависимостью объема реализации продукции предприятия от величины необходимых для функционирования предприятия оборотных средств. Тогда изменение выручки за счет изменения оборачиваемости оборотных средств равно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</a:t>
            </a:r>
            <a:r>
              <a:rPr lang="ru-RU" b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ОбС</a:t>
            </a:r>
            <a:r>
              <a:rPr lang="ru-RU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ΔК</a:t>
            </a:r>
            <a:r>
              <a:rPr lang="ru-RU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0б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pPr algn="just"/>
            <a:r>
              <a:rPr lang="ru-RU" sz="1600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</a:t>
            </a:r>
            <a:r>
              <a:rPr lang="ru-RU" sz="1600" baseline="-25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средняя величина оборотных средств текущего года;</a:t>
            </a:r>
          </a:p>
          <a:p>
            <a:pPr algn="just"/>
            <a:r>
              <a:rPr lang="ru-RU" sz="16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ΔК</a:t>
            </a:r>
            <a:r>
              <a:rPr lang="ru-RU" sz="1600" baseline="-250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К</a:t>
            </a:r>
            <a:r>
              <a:rPr lang="ru-RU" sz="1600" baseline="-25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Об1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baseline="-25000" dirty="0" err="1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</a:t>
            </a:r>
            <a:r>
              <a:rPr lang="ru-RU" sz="16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изменение коэффициента оборачиваемости оборотных средств.</a:t>
            </a:r>
          </a:p>
          <a:p>
            <a:pPr lvl="0"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233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ПО ТЕМЕ</a:t>
            </a:r>
          </a:p>
          <a:p>
            <a:pPr algn="ctr"/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основным средствам</a:t>
            </a:r>
          </a:p>
          <a:p>
            <a:pPr algn="just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по амортизации</a:t>
            </a:r>
          </a:p>
          <a:p>
            <a:pPr algn="just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по оборотным средствам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8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88640"/>
            <a:ext cx="7344816" cy="720080"/>
          </a:xfrm>
          <a:prstGeom prst="round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Внеоборотные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активы состоят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052736"/>
            <a:ext cx="8580187" cy="108012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Нематериальные активы (НМА)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денежные средства, не имеющие физической формы. Это программы для электронных вычислительных машин, изобретения, ноу-хау, товарные знаки, изобретения, знаки обслуживания </a:t>
            </a:r>
            <a:endParaRPr lang="ru-RU" sz="16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132856"/>
            <a:ext cx="8553191" cy="1152128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средства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средства труда, которые участвуют в производственном процессе сохраняя при этом свою натуральную форму. Это здания, сооружения, капитальные вложения на коренное улучшения земель</a:t>
            </a:r>
            <a:endParaRPr lang="ru-RU" sz="16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304876"/>
            <a:ext cx="8492532" cy="1276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Доходные вложения в материальные ценности 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вложения организации в часть имущества, здания, помещение, оборудование и другие ценности, имеющие материально-вещественную форму, предоставляемые организацией за плату во временное пользование с целью получения дохода</a:t>
            </a:r>
            <a:endParaRPr lang="ru-RU" sz="26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602654"/>
            <a:ext cx="8458617" cy="9369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Финансовые вложения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которых  ожидается не ранее чем через год – это финансовые активы предприятия, способные приносить процентный доход</a:t>
            </a:r>
            <a:endParaRPr lang="ru-RU" sz="16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3444" y="5539648"/>
            <a:ext cx="8424725" cy="9369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прочим </a:t>
            </a:r>
            <a:r>
              <a:rPr lang="ru-RU" sz="20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внеоборотным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активам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относятся затраты организации в объекты, которые впоследствии будут приняты к учету в качестве объектов НМА или основных средств</a:t>
            </a:r>
            <a:endParaRPr lang="ru-RU" sz="16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536" y="908720"/>
            <a:ext cx="0" cy="50994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>
            <a:off x="395536" y="6008145"/>
            <a:ext cx="1779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1"/>
          </p:cNvCxnSpPr>
          <p:nvPr/>
        </p:nvCxnSpPr>
        <p:spPr>
          <a:xfrm>
            <a:off x="395536" y="1592796"/>
            <a:ext cx="1440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6" idx="1"/>
          </p:cNvCxnSpPr>
          <p:nvPr/>
        </p:nvCxnSpPr>
        <p:spPr>
          <a:xfrm>
            <a:off x="395536" y="3943002"/>
            <a:ext cx="1440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1"/>
          </p:cNvCxnSpPr>
          <p:nvPr/>
        </p:nvCxnSpPr>
        <p:spPr>
          <a:xfrm>
            <a:off x="395536" y="2708920"/>
            <a:ext cx="1440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1"/>
          </p:cNvCxnSpPr>
          <p:nvPr/>
        </p:nvCxnSpPr>
        <p:spPr>
          <a:xfrm>
            <a:off x="395536" y="5071151"/>
            <a:ext cx="1440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3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СРЕДСТВА КОРПОРАЦИЙ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3361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СРЕДСТВА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используются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неоднократно или постоянно в течение длительного периода, (не менее одного года), при производстве продукции (выполнении работ, оказании услуг), а также в управленческих целях.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СРЕДСТВА переносят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свою стоимость на себестоимость продукции посредством начисления амортизации в течение всего периода эксплуатации</a:t>
            </a:r>
          </a:p>
        </p:txBody>
      </p:sp>
    </p:spTree>
    <p:extLst>
      <p:ext uri="{BB962C8B-B14F-4D97-AF65-F5344CB8AC3E}">
        <p14:creationId xmlns:p14="http://schemas.microsoft.com/office/powerpoint/2010/main" val="26864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АМОРТИЗАЦИЯ ОСНОВНЫХ СРЕДСТВ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постепенного переноса стоимости основных средств на себестоимость продукции с целью накопления денежных средств для их последующей реновации (полного возмещения износа путем приобретения или строительства новых основных средств). </a:t>
            </a:r>
          </a:p>
          <a:p>
            <a:pPr algn="just"/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представляет собой денежное выражение износа основных средств, и годовая сумма амортизационных отчислений должна соответствовать степени износа основных средств за год и определяться в соответствии с нормой амортизации на реновацию:</a:t>
            </a: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1/Та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х100 %</a:t>
            </a: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где: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годовая норма амортизации на реновацию, %;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 - амортизационный период или срок полезного использования объекта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основных средств,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Амортизационный период (ТА) должен учитывать как физический, так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моральный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износ основных фондов и определяться из условия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(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Нфи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Нми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норма физического износа основных средств в год, в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=1/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Тсл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 100% 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Тсл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физический срок службы основных средств, лет.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норма морального износа в год,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Нми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1/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 100%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период обновления основных средств, лет</a:t>
            </a:r>
          </a:p>
        </p:txBody>
      </p:sp>
    </p:spTree>
    <p:extLst>
      <p:ext uri="{BB962C8B-B14F-4D97-AF65-F5344CB8AC3E}">
        <p14:creationId xmlns:p14="http://schemas.microsoft.com/office/powerpoint/2010/main" val="40443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663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i="1" dirty="0" smtClean="0"/>
          </a:p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надо знать</a:t>
            </a:r>
            <a:endParaRPr lang="ru-RU" sz="2800" b="1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052736"/>
            <a:ext cx="3816424" cy="4968552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ФИЗИЧЕСКИЙ ИЗНОС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(разрушение)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процесс (или результат этого процесса) изменения эксплуатационных свойств объекта вследствие физического разрушения его деталей. Интенсивность физического износа зависит от длительности и режима работы, условий содержания, своевременности технического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3968" y="1087194"/>
            <a:ext cx="4392488" cy="493409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МОРАЛЬНЫЙ ИЗНОС 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старение)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процесс (или результат этого процесса) уменьшения потребительской стоимости объекта вследствие появления на рынке объектов идентичного назначения, но при равных затратах на содержание не приводящий к ухудшению эксплуатационных и экономических показателей. Объект может совершенно новым, не бывшим в употреблении, но морально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устаревшим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</TotalTime>
  <Words>2695</Words>
  <Application>Microsoft Office PowerPoint</Application>
  <PresentationFormat>Экран (4:3)</PresentationFormat>
  <Paragraphs>399</Paragraphs>
  <Slides>49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1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42</cp:revision>
  <dcterms:created xsi:type="dcterms:W3CDTF">2019-10-22T17:19:23Z</dcterms:created>
  <dcterms:modified xsi:type="dcterms:W3CDTF">2019-10-27T18:32:51Z</dcterms:modified>
</cp:coreProperties>
</file>